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8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EBBE2-39B0-3965-6A46-EE7EEFB39E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62262-5793-3906-7F92-6982C150EA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A54AE-B02E-E2FE-9E92-966943306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4D09-3E97-854D-A6C9-FBAE0A04B7C1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DA8EE-0575-68C3-3FDC-F92F18EED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0E78E-A2A0-1FD1-BD18-C2571509F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ADE44-C8D0-EF45-9D29-76CA88844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562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71E29-64F0-1485-3A8A-C6B47222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EFDD52-FF5C-A05F-EF93-E062F413D1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04056-27B4-7F00-C6C1-EDCF19B2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4D09-3E97-854D-A6C9-FBAE0A04B7C1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6DEA2-5C15-0CD6-AF00-92C9E9D4D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11DFE-4B47-F5E8-04D0-06400DBA4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ADE44-C8D0-EF45-9D29-76CA88844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176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583B15-166B-3B88-2086-B626BA6C1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E0C0A-16D4-DB1E-5CF2-D91160FC9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21832-8A22-AA6F-4341-68260FC72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4D09-3E97-854D-A6C9-FBAE0A04B7C1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B3C39-A661-32E3-42E0-13B555200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F0C21-5B26-C223-D002-3D9AD7313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ADE44-C8D0-EF45-9D29-76CA88844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1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8C021-FFE3-9A9F-0DCE-BDA2AFB45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D40D1-91D7-F9B4-CB00-7A307CF4D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CA1C0-F65D-45A1-765F-D7FFC50D1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4D09-3E97-854D-A6C9-FBAE0A04B7C1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87143-85EC-37FB-3DD9-FEAED8886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FD330-24B2-BC78-9F7D-78138BF6C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ADE44-C8D0-EF45-9D29-76CA88844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140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8839D-A8E8-8879-6627-C876B5B69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66F25-EBBD-D60A-9566-DC42E5C6A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9B384-46FE-8FDB-F34B-95D4529CF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4D09-3E97-854D-A6C9-FBAE0A04B7C1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33046-A065-86CF-82F1-424F3ED76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5F0E9-CD77-D064-9AD6-0511588F9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ADE44-C8D0-EF45-9D29-76CA88844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06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3D408-64D0-6596-F76A-E3E509DA1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DD5E2-34D1-C31B-2A82-0663635964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CDBD5C-FCC8-B685-97D1-66B9257AF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4F739D-DA4E-31E2-8A90-88489BD0E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4D09-3E97-854D-A6C9-FBAE0A04B7C1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44CD0-19E1-B3EA-DC49-F4E0E4169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E7EF89-7DB1-F935-F710-683AA4665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ADE44-C8D0-EF45-9D29-76CA88844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04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EB2CF-B62D-7A9D-F5B0-CB2A3B1F8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4F039E-6AAF-06F3-C0F7-1F2E328C8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EDE39D-38D3-B37D-F692-DC29C55A2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13954F-D474-D9BD-BFA0-0F72BE8FCE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320427-A6CA-02EF-0C60-78763A0F0A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F7807D-0E5E-6F74-4325-3FB5B538F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4D09-3E97-854D-A6C9-FBAE0A04B7C1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A4018D-CCDA-4B75-5267-F1F86C7C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2A068B-DA68-60AA-C36E-4277C2FBE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ADE44-C8D0-EF45-9D29-76CA88844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16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0CEBE-2B10-9AB2-E228-3F2165FE8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DF58FC-E6B9-2933-6560-35A75F1E3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4D09-3E97-854D-A6C9-FBAE0A04B7C1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3DEE8-C179-01C9-FE61-C2925B944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5D3C38-0721-872C-0494-5A519F3F8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ADE44-C8D0-EF45-9D29-76CA88844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071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2EEFFF-7619-D9D7-1317-4D249ABB9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4D09-3E97-854D-A6C9-FBAE0A04B7C1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20573C-B4D8-4E82-5F35-8A7E4922E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7980AA-280C-FC9E-122D-1098D33EA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ADE44-C8D0-EF45-9D29-76CA88844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964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8F6F-7987-AE11-5920-2A8071EFD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38082-7D62-D4A9-3515-DD21F998A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DC10E9-B29B-DD25-3762-21A052309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BE9FA-0DE8-4715-D808-5F8832BC6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4D09-3E97-854D-A6C9-FBAE0A04B7C1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6FE6D8-E323-BC48-0F36-AA4588F66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07995-BDFD-BA4A-5286-A1A10D158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ADE44-C8D0-EF45-9D29-76CA88844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426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67AA7-2A4E-749E-0F7D-6A439EFA7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7B7B3C-3141-3E73-380F-2638B60921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35FC9B-9619-F395-60ED-DBFD20ACE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35ED40-E5FD-2CC7-73FB-9B1456A1E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4D09-3E97-854D-A6C9-FBAE0A04B7C1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407C04-9212-D5A2-F6D6-1A16DF37C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1DAC6-1CB7-AE2A-6355-D71D3EFDB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ADE44-C8D0-EF45-9D29-76CA88844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22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C1D2E3-E44D-1A97-0F49-A9CC79266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B4D27-676E-6248-2E9F-D10496EA5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A6880-8FAD-8B10-6D3A-C91219F864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F4D09-3E97-854D-A6C9-FBAE0A04B7C1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5C815-7A53-4F6F-22FB-57B3EA6A2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4C098-47AB-AB70-C158-06EF368E7D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ADE44-C8D0-EF45-9D29-76CA88844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0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1508E-F096-B8C6-C27C-9E3344AA95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Pathways Forward for Future Offshore Wind Projects Interconnecting in Virginia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454AAD-1FD3-86BB-E270-451BAE856F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VOWDA Meeting – July 13, 2023</a:t>
            </a:r>
          </a:p>
          <a:p>
            <a:r>
              <a:rPr lang="en-US" dirty="0"/>
              <a:t>Howard Shafferman, The Haswell Group, LLC</a:t>
            </a:r>
          </a:p>
        </p:txBody>
      </p:sp>
    </p:spTree>
    <p:extLst>
      <p:ext uri="{BB962C8B-B14F-4D97-AF65-F5344CB8AC3E}">
        <p14:creationId xmlns:p14="http://schemas.microsoft.com/office/powerpoint/2010/main" val="423354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CD030-6317-5FCC-B89C-B888098A0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B420A-6E19-03A1-92DA-13AC2F7C9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For Virginia to fulfill the 5,200 MW offshore wind goal by 2032, as set forth in the Virginia Clean Economy Act, as amended in the 2023 session</a:t>
            </a:r>
          </a:p>
          <a:p>
            <a:r>
              <a:rPr lang="en-US" dirty="0"/>
              <a:t>Finding pathways to facilitate additional Virginia offshore wind capacity beyond the 5,200 MW goal, through </a:t>
            </a:r>
            <a:r>
              <a:rPr lang="en-US" dirty="0" err="1"/>
              <a:t>offtakers</a:t>
            </a:r>
            <a:r>
              <a:rPr lang="en-US" dirty="0"/>
              <a:t> that require or request it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Core issue:  Without a financially stable, long-term offtake agreement or other mechanism, no project can be financed and move forward</a:t>
            </a:r>
          </a:p>
        </p:txBody>
      </p:sp>
    </p:spTree>
    <p:extLst>
      <p:ext uri="{BB962C8B-B14F-4D97-AF65-F5344CB8AC3E}">
        <p14:creationId xmlns:p14="http://schemas.microsoft.com/office/powerpoint/2010/main" val="359611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B432D-5992-E9A9-8914-785E4A897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 in Virginia to Assist With Viability of Future Offshore Wind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437D7-1874-C632-9398-B548C9DA1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Recent acceleration of Commonwealth’s offshore wind energy goal of 5,200 MW; Governor’s amendments not accepted in 2023 session</a:t>
            </a:r>
          </a:p>
          <a:p>
            <a:r>
              <a:rPr lang="en-US" dirty="0"/>
              <a:t>RPS legislation from 2020</a:t>
            </a:r>
          </a:p>
          <a:p>
            <a:r>
              <a:rPr lang="en-US" dirty="0"/>
              <a:t>No mandated competitive offshore wind purchase by VA utilities</a:t>
            </a:r>
          </a:p>
          <a:p>
            <a:r>
              <a:rPr lang="en-US" dirty="0"/>
              <a:t>Dominion’s preference to build and rate-base future projects</a:t>
            </a:r>
          </a:p>
          <a:p>
            <a:r>
              <a:rPr lang="en-US" dirty="0"/>
              <a:t>Potential legislation?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769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151FB-9EA4-F060-25E5-A35244AD9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of Atlantic Coast Mechanisms to Encourage Offshore Wind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5EEA5-29C9-E1B5-59B0-2826B99FB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Connecticut, Massachusetts and Rhode Island (ISO-NE):  required solicitations by distribution utilities</a:t>
            </a:r>
          </a:p>
          <a:p>
            <a:r>
              <a:rPr lang="en-US" dirty="0"/>
              <a:t>New Jersey, Maryland (PJM):  ORECs</a:t>
            </a:r>
          </a:p>
          <a:p>
            <a:r>
              <a:rPr lang="en-US" dirty="0"/>
              <a:t>New York:  index ORECs</a:t>
            </a:r>
          </a:p>
        </p:txBody>
      </p:sp>
    </p:spTree>
    <p:extLst>
      <p:ext uri="{BB962C8B-B14F-4D97-AF65-F5344CB8AC3E}">
        <p14:creationId xmlns:p14="http://schemas.microsoft.com/office/powerpoint/2010/main" val="3066689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D1605-94BD-409C-9781-C0704A2BB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Alternatives to Northeast Legislative and Regulatory Regimes:  Direct Deals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62C03-8727-5CB8-4536-5768A1612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entities with green power commitments:  collaboration with VEDP</a:t>
            </a:r>
          </a:p>
          <a:p>
            <a:r>
              <a:rPr lang="en-US" dirty="0"/>
              <a:t>Military installations:  Navy Mid-Atlantic, Defense Logistics Agency Energy division – initial possibilities, more research needed</a:t>
            </a:r>
          </a:p>
          <a:p>
            <a:r>
              <a:rPr lang="en-US" dirty="0"/>
              <a:t>Other options</a:t>
            </a:r>
          </a:p>
        </p:txBody>
      </p:sp>
    </p:spTree>
    <p:extLst>
      <p:ext uri="{BB962C8B-B14F-4D97-AF65-F5344CB8AC3E}">
        <p14:creationId xmlns:p14="http://schemas.microsoft.com/office/powerpoint/2010/main" val="3869508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3A67C-5AB1-EB8D-C998-CBEEF31A4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Contractual Arrangements for Direct Deals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36227-9192-9E07-92E4-BD852A513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Conventional PPAs with </a:t>
            </a:r>
            <a:r>
              <a:rPr lang="en-US" dirty="0" err="1"/>
              <a:t>offtakers</a:t>
            </a:r>
            <a:endParaRPr lang="en-US" dirty="0"/>
          </a:p>
          <a:p>
            <a:r>
              <a:rPr lang="en-US" dirty="0"/>
              <a:t>Contracts for Differences</a:t>
            </a:r>
          </a:p>
        </p:txBody>
      </p:sp>
    </p:spTree>
    <p:extLst>
      <p:ext uri="{BB962C8B-B14F-4D97-AF65-F5344CB8AC3E}">
        <p14:creationId xmlns:p14="http://schemas.microsoft.com/office/powerpoint/2010/main" val="3951209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245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Pathways Forward for Future Offshore Wind Projects Interconnecting in Virginia </vt:lpstr>
      <vt:lpstr>Objectives</vt:lpstr>
      <vt:lpstr>Mechanisms in Virginia to Assist With Viability of Future Offshore Wind Projects</vt:lpstr>
      <vt:lpstr>Survey of Atlantic Coast Mechanisms to Encourage Offshore Wind Development</vt:lpstr>
      <vt:lpstr>Alternatives to Northeast Legislative and Regulatory Regimes:  Direct Deals</vt:lpstr>
      <vt:lpstr>Potential Contractual Arrangements for Direct Deals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Forward for Future Offshore Wind Projects Interconnecting in Virginia</dc:title>
  <dc:creator>Howard Shafferman</dc:creator>
  <cp:lastModifiedBy>Jurman, Kenneth (Virginia)</cp:lastModifiedBy>
  <cp:revision>1</cp:revision>
  <dcterms:created xsi:type="dcterms:W3CDTF">2023-07-11T18:58:22Z</dcterms:created>
  <dcterms:modified xsi:type="dcterms:W3CDTF">2023-09-07T20:06:29Z</dcterms:modified>
</cp:coreProperties>
</file>